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8"/>
  </p:notesMasterIdLst>
  <p:sldIdLst>
    <p:sldId id="256" r:id="rId2"/>
    <p:sldId id="257" r:id="rId3"/>
    <p:sldId id="260" r:id="rId4"/>
    <p:sldId id="768" r:id="rId5"/>
    <p:sldId id="770" r:id="rId6"/>
    <p:sldId id="773" r:id="rId7"/>
    <p:sldId id="783" r:id="rId8"/>
    <p:sldId id="785" r:id="rId9"/>
    <p:sldId id="786" r:id="rId10"/>
    <p:sldId id="787" r:id="rId11"/>
    <p:sldId id="802" r:id="rId12"/>
    <p:sldId id="803" r:id="rId13"/>
    <p:sldId id="788" r:id="rId14"/>
    <p:sldId id="789" r:id="rId15"/>
    <p:sldId id="792" r:id="rId16"/>
    <p:sldId id="793" r:id="rId17"/>
    <p:sldId id="794" r:id="rId18"/>
    <p:sldId id="796" r:id="rId19"/>
    <p:sldId id="797" r:id="rId20"/>
    <p:sldId id="798" r:id="rId21"/>
    <p:sldId id="800" r:id="rId22"/>
    <p:sldId id="799" r:id="rId23"/>
    <p:sldId id="801" r:id="rId24"/>
    <p:sldId id="274" r:id="rId25"/>
    <p:sldId id="298" r:id="rId26"/>
    <p:sldId id="297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BFBF"/>
    <a:srgbClr val="4F81BD"/>
    <a:srgbClr val="D8D8D8"/>
    <a:srgbClr val="4BACC6"/>
    <a:srgbClr val="E7E7E7"/>
    <a:srgbClr val="E9EDF4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 autoAdjust="0"/>
    <p:restoredTop sz="94667" autoAdjust="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628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3400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11 – Friday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BBBE3-64F7-4947-BE99-BADB6D06F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Parallels to Java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11D154-BAAC-4174-9D0C-1E28D68E0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If you have done concurrent programming in Java, these ideas of condition variables have been integrated into the syntax in a cleaner way</a:t>
            </a:r>
          </a:p>
          <a:p>
            <a:pPr lvl="1"/>
            <a:r>
              <a:rPr lang="en-US" dirty="0"/>
              <a:t>Executing code in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synchronized</a:t>
            </a:r>
            <a:r>
              <a:rPr lang="en-US" dirty="0"/>
              <a:t> method 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synchronized</a:t>
            </a:r>
            <a:r>
              <a:rPr lang="en-US" dirty="0"/>
              <a:t> block acquires a lock</a:t>
            </a:r>
          </a:p>
          <a:p>
            <a:pPr lvl="1"/>
            <a:r>
              <a:rPr lang="en-US" dirty="0"/>
              <a:t>Calling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wait()</a:t>
            </a:r>
            <a:r>
              <a:rPr lang="en-US" dirty="0"/>
              <a:t> (which can only be done in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synchronized</a:t>
            </a:r>
            <a:r>
              <a:rPr lang="en-US" dirty="0"/>
              <a:t> code) is the same as calling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pthread_cond_wait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dirty="0"/>
              <a:t>Calling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notify()</a:t>
            </a:r>
            <a:r>
              <a:rPr lang="en-US" dirty="0"/>
              <a:t> is the same as calling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pthread_cond_signal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dirty="0"/>
              <a:t>Calling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notifyAll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is the same as calling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pthread_cond_broadcast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556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BB76D-F81A-4AD6-A5A2-55EE4AC54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example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1C14E2B-4A8E-406C-8CEF-F19D232273D6}"/>
              </a:ext>
            </a:extLst>
          </p:cNvPr>
          <p:cNvSpPr txBox="1">
            <a:spLocks/>
          </p:cNvSpPr>
          <p:nvPr/>
        </p:nvSpPr>
        <p:spPr>
          <a:xfrm>
            <a:off x="320103" y="1600200"/>
            <a:ext cx="11201400" cy="5029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70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Buffer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final static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int SIZE = 10;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volatile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Object[] objects =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Object[SIZE];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volatile 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count = 0;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synchronized void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addItem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(Object object)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throws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InterruptedException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(count == SIZE)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   wait();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objects[count] = object;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count++;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notifyAll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        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public synchronized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removeItem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throws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InterruptedException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(count == 0)   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   wait();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count--;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Object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objects[count];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notifyAll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        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object;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77568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419D-8F38-4448-9CEF-077BF2D28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Explanation of the Java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31428-CCD3-4467-8830-7D2996B86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700" dirty="0"/>
              <a:t>Syntax is a little cleaner looking in Java</a:t>
            </a:r>
          </a:p>
          <a:p>
            <a:r>
              <a:rPr lang="en-US" sz="2700" dirty="0"/>
              <a:t>The </a:t>
            </a:r>
            <a:r>
              <a:rPr lang="en-US" sz="2700" b="1" dirty="0">
                <a:latin typeface="Courier New" panose="02070309020205020404" pitchFamily="49" charset="0"/>
                <a:cs typeface="Courier New" panose="02070309020205020404" pitchFamily="49" charset="0"/>
              </a:rPr>
              <a:t>synchronized</a:t>
            </a:r>
            <a:r>
              <a:rPr lang="en-US" sz="2700" dirty="0"/>
              <a:t> methods work like they have a lock at the beginning and end</a:t>
            </a:r>
          </a:p>
          <a:p>
            <a:r>
              <a:rPr lang="en-US" sz="2700" dirty="0"/>
              <a:t>Calling </a:t>
            </a:r>
            <a:r>
              <a:rPr lang="en-US" sz="2700" b="1" dirty="0">
                <a:latin typeface="Courier New" panose="02070309020205020404" pitchFamily="49" charset="0"/>
                <a:cs typeface="Courier New" panose="02070309020205020404" pitchFamily="49" charset="0"/>
              </a:rPr>
              <a:t>wait()</a:t>
            </a:r>
            <a:r>
              <a:rPr lang="en-US" sz="2700" dirty="0"/>
              <a:t> waits until a </a:t>
            </a:r>
            <a:r>
              <a:rPr lang="en-US" sz="2700" b="1" dirty="0">
                <a:latin typeface="Courier New" panose="02070309020205020404" pitchFamily="49" charset="0"/>
                <a:cs typeface="Courier New" panose="02070309020205020404" pitchFamily="49" charset="0"/>
              </a:rPr>
              <a:t>notify()</a:t>
            </a:r>
            <a:r>
              <a:rPr lang="en-US" sz="2700" dirty="0"/>
              <a:t> or </a:t>
            </a:r>
            <a:r>
              <a:rPr lang="en-US" sz="27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notifyAll</a:t>
            </a:r>
            <a:r>
              <a:rPr lang="en-US" sz="27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700" dirty="0"/>
              <a:t> happens</a:t>
            </a:r>
          </a:p>
          <a:p>
            <a:r>
              <a:rPr lang="en-US" sz="2700" dirty="0"/>
              <a:t>This example shows a </a:t>
            </a:r>
            <a:r>
              <a:rPr lang="en-US" sz="2700" b="1" dirty="0">
                <a:latin typeface="Courier New" panose="02070309020205020404" pitchFamily="49" charset="0"/>
                <a:cs typeface="Courier New" panose="02070309020205020404" pitchFamily="49" charset="0"/>
              </a:rPr>
              <a:t>Buffer</a:t>
            </a:r>
            <a:r>
              <a:rPr lang="en-US" sz="2700" dirty="0"/>
              <a:t> where items can be added or removed only by acquiring the lock (implicit in calling a </a:t>
            </a:r>
            <a:r>
              <a:rPr lang="en-US" sz="2700" b="1" dirty="0">
                <a:latin typeface="Courier New" panose="02070309020205020404" pitchFamily="49" charset="0"/>
                <a:cs typeface="Courier New" panose="02070309020205020404" pitchFamily="49" charset="0"/>
              </a:rPr>
              <a:t>synchronized</a:t>
            </a:r>
            <a:r>
              <a:rPr lang="en-US" sz="2700" dirty="0"/>
              <a:t> method)</a:t>
            </a:r>
          </a:p>
          <a:p>
            <a:r>
              <a:rPr lang="en-US" sz="2700" dirty="0"/>
              <a:t>Because the array has fixed length, only so many things can be added before it gets full</a:t>
            </a:r>
          </a:p>
          <a:p>
            <a:r>
              <a:rPr lang="en-US" sz="2700" dirty="0"/>
              <a:t>That's why the </a:t>
            </a:r>
            <a:r>
              <a:rPr lang="en-US" sz="27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addItem</a:t>
            </a:r>
            <a:r>
              <a:rPr lang="en-US" sz="27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700" dirty="0"/>
              <a:t> will repeatedly call </a:t>
            </a:r>
            <a:r>
              <a:rPr lang="en-US" sz="2700" b="1" dirty="0">
                <a:latin typeface="Courier New" panose="02070309020205020404" pitchFamily="49" charset="0"/>
                <a:cs typeface="Courier New" panose="02070309020205020404" pitchFamily="49" charset="0"/>
              </a:rPr>
              <a:t>wait()</a:t>
            </a:r>
            <a:r>
              <a:rPr lang="en-US" sz="2700" dirty="0"/>
              <a:t> until there's room and the </a:t>
            </a:r>
            <a:r>
              <a:rPr lang="en-US" sz="27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removeItem</a:t>
            </a:r>
            <a:r>
              <a:rPr lang="en-US" sz="27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700" dirty="0"/>
              <a:t> will repeatedly call </a:t>
            </a:r>
            <a:r>
              <a:rPr lang="en-US" sz="2700" b="1" dirty="0">
                <a:latin typeface="Courier New" panose="02070309020205020404" pitchFamily="49" charset="0"/>
                <a:cs typeface="Courier New" panose="02070309020205020404" pitchFamily="49" charset="0"/>
              </a:rPr>
              <a:t>wait()</a:t>
            </a:r>
            <a:r>
              <a:rPr lang="en-US" sz="2700" dirty="0"/>
              <a:t> if there's nothing there</a:t>
            </a:r>
          </a:p>
        </p:txBody>
      </p:sp>
    </p:spTree>
    <p:extLst>
      <p:ext uri="{BB962C8B-B14F-4D97-AF65-F5344CB8AC3E}">
        <p14:creationId xmlns:p14="http://schemas.microsoft.com/office/powerpoint/2010/main" val="2665843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4930114-1E4B-45E1-A9A4-40336891F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9410AD-0F93-4DC5-94B7-C46F40D62D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6255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9A271-E756-4B57-96E7-FFC7ADC93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EDB6F4-F2E4-4C7A-B336-532E9B9430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order to avoid race conditions, we introduced several synchronization tools:</a:t>
            </a:r>
          </a:p>
          <a:p>
            <a:pPr lvl="1"/>
            <a:r>
              <a:rPr lang="en-US" dirty="0"/>
              <a:t>Locks (mutexes)</a:t>
            </a:r>
          </a:p>
          <a:p>
            <a:pPr lvl="1"/>
            <a:r>
              <a:rPr lang="en-US" dirty="0"/>
              <a:t>Semaphores</a:t>
            </a:r>
          </a:p>
          <a:p>
            <a:pPr lvl="1"/>
            <a:r>
              <a:rPr lang="en-US" dirty="0"/>
              <a:t>Barriers</a:t>
            </a:r>
          </a:p>
          <a:p>
            <a:pPr lvl="1"/>
            <a:r>
              <a:rPr lang="en-US" dirty="0"/>
              <a:t>Condition variables</a:t>
            </a:r>
          </a:p>
          <a:p>
            <a:r>
              <a:rPr lang="en-US" dirty="0"/>
              <a:t>Each of these can be misused, failing to avoid race conditions</a:t>
            </a:r>
          </a:p>
          <a:p>
            <a:r>
              <a:rPr lang="en-US" dirty="0"/>
              <a:t>Likewise, each introduces overhead, slowing the system down</a:t>
            </a:r>
          </a:p>
          <a:p>
            <a:r>
              <a:rPr lang="en-US" dirty="0"/>
              <a:t>But an even worse possibility is </a:t>
            </a:r>
            <a:r>
              <a:rPr lang="en-US" b="1" dirty="0"/>
              <a:t>deadlock</a:t>
            </a:r>
          </a:p>
        </p:txBody>
      </p:sp>
    </p:spTree>
    <p:extLst>
      <p:ext uri="{BB962C8B-B14F-4D97-AF65-F5344CB8AC3E}">
        <p14:creationId xmlns:p14="http://schemas.microsoft.com/office/powerpoint/2010/main" val="251510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18275-899C-4151-87EF-AB2A68500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367E9C-AA49-4225-97FF-711F286816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Deadlock occurs when the use of synchronization primitives cause threads to get stuck so that they will never make progress again</a:t>
            </a:r>
          </a:p>
          <a:p>
            <a:pPr lvl="1"/>
            <a:r>
              <a:rPr lang="en-US" dirty="0"/>
              <a:t>A lock that never gets unlocked</a:t>
            </a:r>
          </a:p>
          <a:p>
            <a:pPr lvl="1"/>
            <a:r>
              <a:rPr lang="en-US" dirty="0"/>
              <a:t>A semaphore that never gets posted on</a:t>
            </a:r>
          </a:p>
          <a:p>
            <a:pPr lvl="1"/>
            <a:r>
              <a:rPr lang="en-US" dirty="0"/>
              <a:t>A barrier that is never reached by enough threads</a:t>
            </a:r>
          </a:p>
          <a:p>
            <a:pPr lvl="1"/>
            <a:r>
              <a:rPr lang="en-US" dirty="0"/>
              <a:t>A condition variable that is never signaled on</a:t>
            </a:r>
          </a:p>
          <a:p>
            <a:r>
              <a:rPr lang="en-US" dirty="0"/>
              <a:t>Like many concurrency problems, deadlock can occur rarely or it can happen every time a program runs</a:t>
            </a:r>
          </a:p>
        </p:txBody>
      </p:sp>
    </p:spTree>
    <p:extLst>
      <p:ext uri="{BB962C8B-B14F-4D97-AF65-F5344CB8AC3E}">
        <p14:creationId xmlns:p14="http://schemas.microsoft.com/office/powerpoint/2010/main" val="3802238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3568F-DAAB-4E23-A391-5615EF4FC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786401-7783-4B63-AF84-228772A600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434607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In the following code, deadlock is possible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55A9173-3A78-4DBA-8478-5390B3CBE143}"/>
              </a:ext>
            </a:extLst>
          </p:cNvPr>
          <p:cNvSpPr txBox="1">
            <a:spLocks/>
          </p:cNvSpPr>
          <p:nvPr/>
        </p:nvSpPr>
        <p:spPr>
          <a:xfrm>
            <a:off x="320103" y="2209800"/>
            <a:ext cx="11201400" cy="4419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70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pthread_mutex_t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lock_a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pthread_mutex_t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lock_b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 first (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*data = (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*)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pthread_mutex_lock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(&amp;data-&gt;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lock_a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Lock A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pthread_mutex_lock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(&amp;data-&gt;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lock_b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Then lock B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Mode code (that would eventually unlock A and B)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 second (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*data = (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*)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pthread_mutex_lock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(&amp;data-&gt;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lock_b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Lock B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pthread_mutex_lock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(&amp;data-&gt;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lock_a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Then lock A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Mode code (that would eventually unlock A and B)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01076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8510F-12C2-48BF-A980-FFAE196CE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states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4A1C6C-D1DA-4D93-9D68-D319E469DA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54867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The following state diagram shows the states the threads can be in: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2AE1093-0EC8-46B6-8DC6-F10131397920}"/>
              </a:ext>
            </a:extLst>
          </p:cNvPr>
          <p:cNvSpPr/>
          <p:nvPr/>
        </p:nvSpPr>
        <p:spPr>
          <a:xfrm>
            <a:off x="5334000" y="3124200"/>
            <a:ext cx="15240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Both Unlocked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ECD8CFF-280D-45FF-91A7-980E93EB9E1B}"/>
              </a:ext>
            </a:extLst>
          </p:cNvPr>
          <p:cNvSpPr/>
          <p:nvPr/>
        </p:nvSpPr>
        <p:spPr>
          <a:xfrm>
            <a:off x="5943600" y="2362200"/>
            <a:ext cx="304800" cy="3048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929434E-A725-4E66-AB44-1EAB08B008B6}"/>
              </a:ext>
            </a:extLst>
          </p:cNvPr>
          <p:cNvCxnSpPr>
            <a:cxnSpLocks/>
            <a:stCxn id="5" idx="4"/>
            <a:endCxn id="4" idx="0"/>
          </p:cNvCxnSpPr>
          <p:nvPr/>
        </p:nvCxnSpPr>
        <p:spPr>
          <a:xfrm>
            <a:off x="6096000" y="2667000"/>
            <a:ext cx="0" cy="457200"/>
          </a:xfrm>
          <a:prstGeom prst="line">
            <a:avLst/>
          </a:prstGeom>
          <a:ln w="28575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1AAC06FF-3EEB-4125-BFAE-E8180DFFFE38}"/>
              </a:ext>
            </a:extLst>
          </p:cNvPr>
          <p:cNvSpPr/>
          <p:nvPr/>
        </p:nvSpPr>
        <p:spPr>
          <a:xfrm>
            <a:off x="9601200" y="5791200"/>
            <a:ext cx="1524000" cy="7620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Second Locked B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364DE2D4-2DDA-4167-941C-212F43872E59}"/>
              </a:ext>
            </a:extLst>
          </p:cNvPr>
          <p:cNvSpPr/>
          <p:nvPr/>
        </p:nvSpPr>
        <p:spPr>
          <a:xfrm>
            <a:off x="1219200" y="5791200"/>
            <a:ext cx="1524000" cy="7620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First Locked A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5315507-A28A-4B7C-AF7F-EE911B2E6B54}"/>
              </a:ext>
            </a:extLst>
          </p:cNvPr>
          <p:cNvSpPr/>
          <p:nvPr/>
        </p:nvSpPr>
        <p:spPr>
          <a:xfrm>
            <a:off x="1219200" y="3124200"/>
            <a:ext cx="1524000" cy="762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First Locked Both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BD95D00-BE63-4A56-835B-A7E4DCB50C3E}"/>
              </a:ext>
            </a:extLst>
          </p:cNvPr>
          <p:cNvSpPr/>
          <p:nvPr/>
        </p:nvSpPr>
        <p:spPr>
          <a:xfrm>
            <a:off x="9601200" y="3124200"/>
            <a:ext cx="1524000" cy="762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Second Locked Both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ADAFDE0-9E06-4ED3-92EA-ECF52B5CF363}"/>
              </a:ext>
            </a:extLst>
          </p:cNvPr>
          <p:cNvSpPr/>
          <p:nvPr/>
        </p:nvSpPr>
        <p:spPr>
          <a:xfrm>
            <a:off x="5334000" y="5791200"/>
            <a:ext cx="1524000" cy="76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Deadlock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8D93071-0C80-41A7-A761-F3CD2F17230A}"/>
              </a:ext>
            </a:extLst>
          </p:cNvPr>
          <p:cNvCxnSpPr>
            <a:cxnSpLocks/>
            <a:stCxn id="4" idx="2"/>
            <a:endCxn id="9" idx="0"/>
          </p:cNvCxnSpPr>
          <p:nvPr/>
        </p:nvCxnSpPr>
        <p:spPr>
          <a:xfrm flipH="1">
            <a:off x="1981200" y="3886200"/>
            <a:ext cx="4114800" cy="1905000"/>
          </a:xfrm>
          <a:prstGeom prst="line">
            <a:avLst/>
          </a:prstGeom>
          <a:ln w="28575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CFB585C-834F-47FF-B2F1-702641E1720A}"/>
              </a:ext>
            </a:extLst>
          </p:cNvPr>
          <p:cNvCxnSpPr>
            <a:cxnSpLocks/>
            <a:stCxn id="4" idx="2"/>
            <a:endCxn id="8" idx="0"/>
          </p:cNvCxnSpPr>
          <p:nvPr/>
        </p:nvCxnSpPr>
        <p:spPr>
          <a:xfrm>
            <a:off x="6096000" y="3886200"/>
            <a:ext cx="4267200" cy="1905000"/>
          </a:xfrm>
          <a:prstGeom prst="line">
            <a:avLst/>
          </a:prstGeom>
          <a:ln w="28575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9FEA2D0-133D-4FCF-9ED2-AA51BE93E9BE}"/>
              </a:ext>
            </a:extLst>
          </p:cNvPr>
          <p:cNvCxnSpPr>
            <a:cxnSpLocks/>
            <a:stCxn id="8" idx="1"/>
            <a:endCxn id="12" idx="3"/>
          </p:cNvCxnSpPr>
          <p:nvPr/>
        </p:nvCxnSpPr>
        <p:spPr>
          <a:xfrm flipH="1">
            <a:off x="6858000" y="6172200"/>
            <a:ext cx="2743200" cy="0"/>
          </a:xfrm>
          <a:prstGeom prst="line">
            <a:avLst/>
          </a:prstGeom>
          <a:ln w="28575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3F737D1-96A3-421C-9FF4-59914E75018C}"/>
              </a:ext>
            </a:extLst>
          </p:cNvPr>
          <p:cNvCxnSpPr>
            <a:cxnSpLocks/>
            <a:stCxn id="9" idx="3"/>
            <a:endCxn id="12" idx="1"/>
          </p:cNvCxnSpPr>
          <p:nvPr/>
        </p:nvCxnSpPr>
        <p:spPr>
          <a:xfrm>
            <a:off x="2743200" y="6172200"/>
            <a:ext cx="2590800" cy="0"/>
          </a:xfrm>
          <a:prstGeom prst="line">
            <a:avLst/>
          </a:prstGeom>
          <a:ln w="28575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9587E2B-0B3E-4C27-B133-E9A0FEEB6ADF}"/>
              </a:ext>
            </a:extLst>
          </p:cNvPr>
          <p:cNvCxnSpPr>
            <a:cxnSpLocks/>
            <a:stCxn id="9" idx="0"/>
            <a:endCxn id="10" idx="2"/>
          </p:cNvCxnSpPr>
          <p:nvPr/>
        </p:nvCxnSpPr>
        <p:spPr>
          <a:xfrm flipV="1">
            <a:off x="1981200" y="3886200"/>
            <a:ext cx="0" cy="1905000"/>
          </a:xfrm>
          <a:prstGeom prst="line">
            <a:avLst/>
          </a:prstGeom>
          <a:ln w="28575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3BC383F-789C-47E2-9FCC-8E149AB1806A}"/>
              </a:ext>
            </a:extLst>
          </p:cNvPr>
          <p:cNvCxnSpPr>
            <a:cxnSpLocks/>
            <a:stCxn id="10" idx="3"/>
            <a:endCxn id="4" idx="1"/>
          </p:cNvCxnSpPr>
          <p:nvPr/>
        </p:nvCxnSpPr>
        <p:spPr>
          <a:xfrm>
            <a:off x="2743200" y="3505200"/>
            <a:ext cx="2590800" cy="0"/>
          </a:xfrm>
          <a:prstGeom prst="line">
            <a:avLst/>
          </a:prstGeom>
          <a:ln w="28575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EFC7F79-4206-4150-BC16-F791C6848CC4}"/>
              </a:ext>
            </a:extLst>
          </p:cNvPr>
          <p:cNvCxnSpPr>
            <a:cxnSpLocks/>
            <a:stCxn id="11" idx="1"/>
            <a:endCxn id="4" idx="3"/>
          </p:cNvCxnSpPr>
          <p:nvPr/>
        </p:nvCxnSpPr>
        <p:spPr>
          <a:xfrm flipH="1">
            <a:off x="6858000" y="3505200"/>
            <a:ext cx="2743200" cy="0"/>
          </a:xfrm>
          <a:prstGeom prst="line">
            <a:avLst/>
          </a:prstGeom>
          <a:ln w="28575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9903811-0E23-4216-99E8-59910B5E6A6E}"/>
              </a:ext>
            </a:extLst>
          </p:cNvPr>
          <p:cNvCxnSpPr>
            <a:cxnSpLocks/>
            <a:stCxn id="8" idx="0"/>
            <a:endCxn id="11" idx="2"/>
          </p:cNvCxnSpPr>
          <p:nvPr/>
        </p:nvCxnSpPr>
        <p:spPr>
          <a:xfrm flipV="1">
            <a:off x="10363200" y="3886200"/>
            <a:ext cx="0" cy="1905000"/>
          </a:xfrm>
          <a:prstGeom prst="line">
            <a:avLst/>
          </a:prstGeom>
          <a:ln w="28575"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C7694F6A-777E-4F75-B474-71807A723550}"/>
              </a:ext>
            </a:extLst>
          </p:cNvPr>
          <p:cNvSpPr txBox="1"/>
          <p:nvPr/>
        </p:nvSpPr>
        <p:spPr>
          <a:xfrm>
            <a:off x="6858005" y="3088319"/>
            <a:ext cx="27431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Second Unlocks Both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4CD738A-2411-410F-9888-AF8F8A1064DB}"/>
              </a:ext>
            </a:extLst>
          </p:cNvPr>
          <p:cNvSpPr txBox="1"/>
          <p:nvPr/>
        </p:nvSpPr>
        <p:spPr>
          <a:xfrm>
            <a:off x="2703579" y="3088319"/>
            <a:ext cx="27431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First Unlocks Both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DF65508-D718-4DB8-A434-9FF637B69E14}"/>
              </a:ext>
            </a:extLst>
          </p:cNvPr>
          <p:cNvSpPr txBox="1"/>
          <p:nvPr/>
        </p:nvSpPr>
        <p:spPr>
          <a:xfrm>
            <a:off x="6857999" y="5773522"/>
            <a:ext cx="27431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First Locks A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AC8D3AF-D317-48E2-B7B1-A66A68CDB02B}"/>
              </a:ext>
            </a:extLst>
          </p:cNvPr>
          <p:cNvSpPr txBox="1"/>
          <p:nvPr/>
        </p:nvSpPr>
        <p:spPr>
          <a:xfrm>
            <a:off x="2665784" y="5773522"/>
            <a:ext cx="27431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Second Locks B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DBB5D24-6BA5-4358-BA7E-A64E72A3F8F1}"/>
              </a:ext>
            </a:extLst>
          </p:cNvPr>
          <p:cNvSpPr txBox="1"/>
          <p:nvPr/>
        </p:nvSpPr>
        <p:spPr>
          <a:xfrm rot="1422613">
            <a:off x="6858003" y="4384285"/>
            <a:ext cx="27431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Second Locks B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4FC5CA9-EA30-47F1-8D37-C303E339D3B8}"/>
              </a:ext>
            </a:extLst>
          </p:cNvPr>
          <p:cNvSpPr txBox="1"/>
          <p:nvPr/>
        </p:nvSpPr>
        <p:spPr>
          <a:xfrm rot="20177387" flipH="1">
            <a:off x="2590802" y="4388553"/>
            <a:ext cx="27431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First Locks A</a:t>
            </a:r>
          </a:p>
        </p:txBody>
      </p:sp>
    </p:spTree>
    <p:extLst>
      <p:ext uri="{BB962C8B-B14F-4D97-AF65-F5344CB8AC3E}">
        <p14:creationId xmlns:p14="http://schemas.microsoft.com/office/powerpoint/2010/main" val="12765138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0020-43FD-4C11-B2B1-D7869BEAC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does this happen?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4D0600-98ED-4142-9692-B21CC6C79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two threads try to acquire locks in different orders:</a:t>
            </a:r>
          </a:p>
          <a:p>
            <a:pPr lvl="1"/>
            <a:r>
              <a:rPr lang="en-US" dirty="0"/>
              <a:t>First tries to get lock A followed by lock B</a:t>
            </a:r>
          </a:p>
          <a:p>
            <a:pPr lvl="1"/>
            <a:r>
              <a:rPr lang="en-US" dirty="0"/>
              <a:t>Second tries to get lock B followed by lock A</a:t>
            </a:r>
          </a:p>
          <a:p>
            <a:r>
              <a:rPr lang="en-US" dirty="0"/>
              <a:t>If they tried to get the locks in the same order, we would never have this problem</a:t>
            </a:r>
          </a:p>
          <a:p>
            <a:r>
              <a:rPr lang="en-US" dirty="0"/>
              <a:t>Even so, real situations are more complex</a:t>
            </a:r>
          </a:p>
          <a:p>
            <a:r>
              <a:rPr lang="en-US" dirty="0"/>
              <a:t>Threads might need to acquire a number of locks for a number of resources</a:t>
            </a:r>
          </a:p>
          <a:p>
            <a:r>
              <a:rPr lang="en-US" dirty="0"/>
              <a:t>The order might be hard to predict ahead of time</a:t>
            </a:r>
          </a:p>
        </p:txBody>
      </p:sp>
    </p:spTree>
    <p:extLst>
      <p:ext uri="{BB962C8B-B14F-4D97-AF65-F5344CB8AC3E}">
        <p14:creationId xmlns:p14="http://schemas.microsoft.com/office/powerpoint/2010/main" val="870805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B31D4-B702-449B-910B-D0B33C1C4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Necessary 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33772-6564-4B25-B775-21CF7DBD6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175" y="1775192"/>
            <a:ext cx="6524625" cy="462560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Four conditions are needed for deadlock to be possible: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/>
              <a:t>Mutual exclusion:</a:t>
            </a:r>
            <a:r>
              <a:rPr lang="en-US" dirty="0"/>
              <a:t> Once a resource has been acquired, no other thread gets it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/>
              <a:t>No preemption:</a:t>
            </a:r>
            <a:r>
              <a:rPr lang="en-US" dirty="0"/>
              <a:t> Threads can't be made to give up their resources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/>
              <a:t>Hold and wait:</a:t>
            </a:r>
            <a:r>
              <a:rPr lang="en-US" dirty="0"/>
              <a:t> Threads can get one resource and keep it while trying to get others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/>
              <a:t>Circular wait:</a:t>
            </a:r>
            <a:r>
              <a:rPr lang="en-US" dirty="0"/>
              <a:t> Thread A needs a resource held by Thread B, and Thread B needs a resource held by Thread A (or extend to a chain of threads)</a:t>
            </a:r>
          </a:p>
          <a:p>
            <a:r>
              <a:rPr lang="en-US" dirty="0"/>
              <a:t>Conditions 1 through 3 are unavoidable, so solutions often focus on avoiding circular wait</a:t>
            </a:r>
          </a:p>
        </p:txBody>
      </p:sp>
      <p:pic>
        <p:nvPicPr>
          <p:cNvPr id="1026" name="Picture 2" descr="gridlock">
            <a:extLst>
              <a:ext uri="{FF2B5EF4-FFF2-40B4-BE49-F238E27FC236}">
                <a16:creationId xmlns:a16="http://schemas.microsoft.com/office/drawing/2014/main" id="{AA4EE2F1-63B7-47E3-84B6-85EBB5E451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057400"/>
            <a:ext cx="5000625" cy="408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6593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Barriers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98EFD-F1BE-43D5-8DE3-CDB1D0391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Livelock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C21D4B-2440-4F9E-A608-1719DE7B73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Livelock</a:t>
            </a:r>
            <a:r>
              <a:rPr lang="en-US" dirty="0"/>
              <a:t> is similar to deadlock</a:t>
            </a:r>
          </a:p>
          <a:p>
            <a:r>
              <a:rPr lang="en-US" dirty="0"/>
              <a:t>It's a condition where, due to bad timing, processes continue executing code, but they never make progress beyond a certain point</a:t>
            </a:r>
          </a:p>
          <a:p>
            <a:pPr lvl="1"/>
            <a:r>
              <a:rPr lang="en-US" dirty="0"/>
              <a:t>They're acquiring resources, giving them up, and acquiring them again, but still blocking each other</a:t>
            </a:r>
          </a:p>
          <a:p>
            <a:r>
              <a:rPr lang="en-US" dirty="0"/>
              <a:t>If the system is set up in a certain way or is very unlucky, </a:t>
            </a:r>
            <a:r>
              <a:rPr lang="en-US" dirty="0" err="1"/>
              <a:t>livelock</a:t>
            </a:r>
            <a:r>
              <a:rPr lang="en-US" dirty="0"/>
              <a:t> could continue indefinitely</a:t>
            </a:r>
          </a:p>
          <a:p>
            <a:r>
              <a:rPr lang="en-US" dirty="0" err="1"/>
              <a:t>Livelock</a:t>
            </a:r>
            <a:r>
              <a:rPr lang="en-US" dirty="0"/>
              <a:t> can also sometimes resolve</a:t>
            </a:r>
          </a:p>
        </p:txBody>
      </p:sp>
    </p:spTree>
    <p:extLst>
      <p:ext uri="{BB962C8B-B14F-4D97-AF65-F5344CB8AC3E}">
        <p14:creationId xmlns:p14="http://schemas.microsoft.com/office/powerpoint/2010/main" val="2926867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3568F-DAAB-4E23-A391-5615EF4FC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Livelock</a:t>
            </a:r>
            <a:r>
              <a:rPr lang="en-US" dirty="0"/>
              <a:t> example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55A9173-3A78-4DBA-8478-5390B3CBE143}"/>
              </a:ext>
            </a:extLst>
          </p:cNvPr>
          <p:cNvSpPr txBox="1">
            <a:spLocks/>
          </p:cNvSpPr>
          <p:nvPr/>
        </p:nvSpPr>
        <p:spPr>
          <a:xfrm>
            <a:off x="495300" y="1676400"/>
            <a:ext cx="11201400" cy="4953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5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pthread_mutex_t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lock_a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pthread_mutex_t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lock_b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 first (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*data = (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*)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(1)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pthread_mutex_lock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(&amp;data-&gt;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lock_a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       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Lock A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pthread_mutex_trylock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(&amp;data-&gt;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lock_b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))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Try to lock B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pthread_mutex_unlock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(&amp;data-&gt;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lock_a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     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Unlock A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// Mode code (that would eventually unlock A and B)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 second (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*data = (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*)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(1)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pthread_mutex_lock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(&amp;data-&gt;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lock_b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      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Lock B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pthread_mutex_trylock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(&amp;data-&gt;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lock_a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))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Then lock A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pthread_mutex_unlock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(&amp;data-&gt;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lock_b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    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Unlock B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// Mode code (that would eventually unlock A and B)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13460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1BD93-71FE-496C-A037-CF42109E4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Livelock</a:t>
            </a:r>
            <a:r>
              <a:rPr lang="en-US" dirty="0"/>
              <a:t> on the previous slide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922B3-5C92-4964-B2DD-6A9C17C721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theory, each thread could acquire the first lock at a very similar time, making the other one fail to get the second one</a:t>
            </a:r>
          </a:p>
          <a:p>
            <a:r>
              <a:rPr lang="en-US" dirty="0"/>
              <a:t>In practice, it's unlikely that this system will stay in </a:t>
            </a:r>
            <a:r>
              <a:rPr lang="en-US" dirty="0" err="1"/>
              <a:t>livelock</a:t>
            </a:r>
            <a:r>
              <a:rPr lang="en-US" dirty="0"/>
              <a:t> for very long</a:t>
            </a:r>
          </a:p>
          <a:p>
            <a:r>
              <a:rPr lang="en-US" dirty="0"/>
              <a:t>However, real systems are more complicated and could have long chains of resources that get partially lock and unlocked but never finish</a:t>
            </a:r>
          </a:p>
        </p:txBody>
      </p:sp>
    </p:spTree>
    <p:extLst>
      <p:ext uri="{BB962C8B-B14F-4D97-AF65-F5344CB8AC3E}">
        <p14:creationId xmlns:p14="http://schemas.microsoft.com/office/powerpoint/2010/main" val="1231218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B1336-C27D-4D8F-BCE5-B5CA976F6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Avoiding deadlock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9D3DD1-D3D0-43A0-9155-C9B31DA282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 mentioned before, we usually concentrate on the circular wait condition of deadlock:</a:t>
            </a:r>
          </a:p>
          <a:p>
            <a:pPr lvl="1"/>
            <a:r>
              <a:rPr lang="en-US" dirty="0"/>
              <a:t>Order the resources and always acquire them in the same order</a:t>
            </a:r>
          </a:p>
          <a:p>
            <a:pPr lvl="1"/>
            <a:r>
              <a:rPr lang="en-US" dirty="0"/>
              <a:t>Use timed or non-blocking versions of functions that acquire resources, potentially causing </a:t>
            </a:r>
            <a:r>
              <a:rPr lang="en-US" dirty="0" err="1"/>
              <a:t>livelock</a:t>
            </a:r>
            <a:endParaRPr lang="en-US" dirty="0"/>
          </a:p>
          <a:p>
            <a:pPr lvl="1"/>
            <a:r>
              <a:rPr lang="en-US" dirty="0"/>
              <a:t>Limit the number of threads that can access the resources, insuring that there's always enough resources to go around</a:t>
            </a:r>
          </a:p>
          <a:p>
            <a:pPr lvl="1"/>
            <a:r>
              <a:rPr lang="en-US" dirty="0"/>
              <a:t>Use strategies that we'll talk about next time</a:t>
            </a:r>
          </a:p>
          <a:p>
            <a:r>
              <a:rPr lang="en-US" dirty="0"/>
              <a:t>It's a hard problem: The Java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Thread</a:t>
            </a:r>
            <a:r>
              <a:rPr lang="en-US" dirty="0"/>
              <a:t> class has methods that were deprecated because they can cause deadlocks</a:t>
            </a:r>
          </a:p>
        </p:txBody>
      </p:sp>
    </p:spTree>
    <p:extLst>
      <p:ext uri="{BB962C8B-B14F-4D97-AF65-F5344CB8AC3E}">
        <p14:creationId xmlns:p14="http://schemas.microsoft.com/office/powerpoint/2010/main" val="1505298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Synchronization design patterns</a:t>
            </a:r>
          </a:p>
          <a:p>
            <a:r>
              <a:rPr lang="en-US" dirty="0"/>
              <a:t>Producer/consumer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Work on Project 3</a:t>
            </a:r>
          </a:p>
          <a:p>
            <a:r>
              <a:rPr lang="en-US" dirty="0"/>
              <a:t>Read sections 8.1, 8.2, and 8.3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2FB7D-8105-419B-B909-087385EAB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3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6B312B-8751-46C0-AB02-43CB79450B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460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4B8A6-F45E-4590-A25D-5A38811C0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 Variables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B0F281-9F93-4957-B6E7-E76C211F44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128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4B8A6-F45E-4590-A25D-5A38811C0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Weaknesses of semaphores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E6853A-7352-4658-81EB-5433B3E97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Semaphores are very general purpose concurrency tool, but they have some weaknesses:</a:t>
            </a:r>
          </a:p>
          <a:p>
            <a:pPr lvl="1"/>
            <a:r>
              <a:rPr lang="en-US" dirty="0"/>
              <a:t>Semaphores take thought to use correctly: Incrementing and decrementing values don't map clearly to synchronization problems</a:t>
            </a:r>
          </a:p>
          <a:p>
            <a:pPr lvl="1"/>
            <a:r>
              <a:rPr lang="en-US" dirty="0"/>
              <a:t>Different implementations of semaphores have different features</a:t>
            </a:r>
          </a:p>
          <a:p>
            <a:pPr lvl="1"/>
            <a:r>
              <a:rPr lang="en-US" dirty="0"/>
              <a:t>Some systems (like macOS) don't have a full implementation of semaphores</a:t>
            </a:r>
          </a:p>
          <a:p>
            <a:pPr lvl="1"/>
            <a:r>
              <a:rPr lang="en-US" dirty="0"/>
              <a:t>Semaphores can only signal to one thread: no broadcasting</a:t>
            </a:r>
          </a:p>
          <a:p>
            <a:pPr lvl="1"/>
            <a:r>
              <a:rPr lang="en-US" dirty="0"/>
              <a:t>After getting a signal, threads have to take another step (like acquiring a lock) to get mutually exclusive access, time that can allow a race condition</a:t>
            </a:r>
          </a:p>
        </p:txBody>
      </p:sp>
    </p:spTree>
    <p:extLst>
      <p:ext uri="{BB962C8B-B14F-4D97-AF65-F5344CB8AC3E}">
        <p14:creationId xmlns:p14="http://schemas.microsoft.com/office/powerpoint/2010/main" val="1083442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76CB1-AF07-4C48-A8D3-7B19D1F1A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7017F6-406E-4C83-8E91-EA1DD85B43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Condition variables</a:t>
            </a:r>
            <a:r>
              <a:rPr lang="en-US" dirty="0"/>
              <a:t> try to overcome some weaknesses of semaphores by tying themselves directly to a lock</a:t>
            </a:r>
          </a:p>
          <a:p>
            <a:r>
              <a:rPr lang="en-US" dirty="0"/>
              <a:t>They also have the ability to broadcast, waking up all waiting threads</a:t>
            </a:r>
          </a:p>
          <a:p>
            <a:r>
              <a:rPr lang="en-US" dirty="0"/>
              <a:t>Like semaphores, they still have a function to wait and a function to signal</a:t>
            </a:r>
          </a:p>
          <a:p>
            <a:r>
              <a:rPr lang="en-US" dirty="0"/>
              <a:t>However, something sneaky happens with wait:</a:t>
            </a:r>
          </a:p>
          <a:p>
            <a:pPr lvl="1"/>
            <a:r>
              <a:rPr lang="en-US" dirty="0"/>
              <a:t>First, the thread must acquire a lock</a:t>
            </a:r>
          </a:p>
          <a:p>
            <a:pPr lvl="1"/>
            <a:r>
              <a:rPr lang="en-US" dirty="0"/>
              <a:t>Then, it calls the wait function</a:t>
            </a:r>
          </a:p>
          <a:p>
            <a:pPr lvl="1"/>
            <a:r>
              <a:rPr lang="en-US" dirty="0"/>
              <a:t>If it has to wait, it releases the lock but then reacquires it when it gets woken up</a:t>
            </a:r>
          </a:p>
          <a:p>
            <a:pPr lvl="1"/>
            <a:r>
              <a:rPr lang="en-US" dirty="0"/>
              <a:t>All of which happens atomically</a:t>
            </a:r>
          </a:p>
          <a:p>
            <a:r>
              <a:rPr lang="en-US" dirty="0"/>
              <a:t>This allows a thread to safely check a condition and wait until it gets signaled</a:t>
            </a:r>
          </a:p>
          <a:p>
            <a:r>
              <a:rPr lang="en-US" dirty="0"/>
              <a:t>Think of a condition variable as a queue for waiting threads</a:t>
            </a:r>
          </a:p>
        </p:txBody>
      </p:sp>
    </p:spTree>
    <p:extLst>
      <p:ext uri="{BB962C8B-B14F-4D97-AF65-F5344CB8AC3E}">
        <p14:creationId xmlns:p14="http://schemas.microsoft.com/office/powerpoint/2010/main" val="4047215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C9C38-EDB7-4689-9570-42804831D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 variable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36031-3923-4E18-9F93-364704A851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514600"/>
            <a:ext cx="10972800" cy="4038600"/>
          </a:xfrm>
        </p:spPr>
        <p:txBody>
          <a:bodyPr>
            <a:normAutofit fontScale="70000" lnSpcReduction="20000"/>
          </a:bodyPr>
          <a:lstStyle/>
          <a:p>
            <a:pPr lvl="1"/>
            <a:r>
              <a:rPr lang="en-US" dirty="0"/>
              <a:t>Initialize a condition variable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Release a mutex, wait for the signal, then re-acquire the mutex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Send a signal to one waiting thread to wake up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Send a signal to all waiting threads to wake up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Clean up the resources associated with a condition variable</a:t>
            </a:r>
          </a:p>
          <a:p>
            <a:pPr lvl="1"/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A887A85-0062-4AD7-AC50-ED90E0835047}"/>
              </a:ext>
            </a:extLst>
          </p:cNvPr>
          <p:cNvSpPr txBox="1">
            <a:spLocks/>
          </p:cNvSpPr>
          <p:nvPr/>
        </p:nvSpPr>
        <p:spPr>
          <a:xfrm>
            <a:off x="320103" y="1752600"/>
            <a:ext cx="11201400" cy="76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pthread_cond_init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pthread_cond_t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cond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              const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pthread_condattr_t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attr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E193A4F-0E6F-45F6-A918-82027BE0B2A3}"/>
              </a:ext>
            </a:extLst>
          </p:cNvPr>
          <p:cNvSpPr txBox="1">
            <a:spLocks/>
          </p:cNvSpPr>
          <p:nvPr/>
        </p:nvSpPr>
        <p:spPr>
          <a:xfrm>
            <a:off x="304800" y="2971800"/>
            <a:ext cx="11201400" cy="533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pthread_cond_wait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pthread_cond_t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cond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pthread_mutex_t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*mutex);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CD970EC-350F-45AA-8F40-35FE1BE7F873}"/>
              </a:ext>
            </a:extLst>
          </p:cNvPr>
          <p:cNvSpPr txBox="1">
            <a:spLocks/>
          </p:cNvSpPr>
          <p:nvPr/>
        </p:nvSpPr>
        <p:spPr>
          <a:xfrm>
            <a:off x="304800" y="3886200"/>
            <a:ext cx="11201400" cy="457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pthread_cond_signal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pthread_cond_t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cond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25A8B66-B18C-443A-A9EC-6A1915FEE991}"/>
              </a:ext>
            </a:extLst>
          </p:cNvPr>
          <p:cNvSpPr txBox="1">
            <a:spLocks/>
          </p:cNvSpPr>
          <p:nvPr/>
        </p:nvSpPr>
        <p:spPr>
          <a:xfrm>
            <a:off x="304800" y="4800600"/>
            <a:ext cx="11201400" cy="457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pthread_cond_broadcast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pthread_cond_t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cond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DC8E87F-CBA1-4068-A9C6-97FA72C596C2}"/>
              </a:ext>
            </a:extLst>
          </p:cNvPr>
          <p:cNvSpPr txBox="1">
            <a:spLocks/>
          </p:cNvSpPr>
          <p:nvPr/>
        </p:nvSpPr>
        <p:spPr>
          <a:xfrm>
            <a:off x="304800" y="5715000"/>
            <a:ext cx="11201400" cy="457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pthread_cond_destroy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pthread_cond_t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cond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970477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44652-B260-4AD4-BF4F-BBE20FAC7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a condition variable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1ACE3-BAAE-4C99-A057-5C299DFC4D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To use a condition variable correctly, the thread has to acquire a lock before calling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pthread_cond_wait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(which releases the lock)</a:t>
            </a:r>
          </a:p>
          <a:p>
            <a:pPr lvl="1"/>
            <a:r>
              <a:rPr lang="en-US" dirty="0"/>
              <a:t>Calling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pthread_cond_wait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without getting the lock has undefined behavior</a:t>
            </a:r>
          </a:p>
          <a:p>
            <a:r>
              <a:rPr lang="en-US" dirty="0"/>
              <a:t>Calls to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pthread_cond_wait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should be inside a while loop</a:t>
            </a:r>
          </a:p>
          <a:p>
            <a:pPr lvl="1"/>
            <a:r>
              <a:rPr lang="en-US" dirty="0"/>
              <a:t>Sometimes threads are incorrectly woken up and should check before moving on</a:t>
            </a:r>
          </a:p>
          <a:p>
            <a:r>
              <a:rPr lang="en-US" dirty="0"/>
              <a:t>Calling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pthread_cond_signal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or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pthread_cond_broadcast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doesn't wake up threads on its own</a:t>
            </a:r>
          </a:p>
          <a:p>
            <a:pPr lvl="1"/>
            <a:r>
              <a:rPr lang="en-US" dirty="0"/>
              <a:t>Later calling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pthread_mutex_unlock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is what actually allows those threads to run again</a:t>
            </a:r>
          </a:p>
        </p:txBody>
      </p:sp>
    </p:spTree>
    <p:extLst>
      <p:ext uri="{BB962C8B-B14F-4D97-AF65-F5344CB8AC3E}">
        <p14:creationId xmlns:p14="http://schemas.microsoft.com/office/powerpoint/2010/main" val="2411656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14858</TotalTime>
  <Words>1805</Words>
  <Application>Microsoft Office PowerPoint</Application>
  <PresentationFormat>Widescreen</PresentationFormat>
  <Paragraphs>212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3400</vt:lpstr>
      <vt:lpstr>Last time</vt:lpstr>
      <vt:lpstr>Questions?</vt:lpstr>
      <vt:lpstr>Project 3</vt:lpstr>
      <vt:lpstr>Condition Variables</vt:lpstr>
      <vt:lpstr>Weaknesses of semaphores</vt:lpstr>
      <vt:lpstr>Condition variables</vt:lpstr>
      <vt:lpstr>Condition variable functions</vt:lpstr>
      <vt:lpstr>Using a condition variable</vt:lpstr>
      <vt:lpstr>Parallels to Java</vt:lpstr>
      <vt:lpstr>Java example</vt:lpstr>
      <vt:lpstr>Explanation of the Java example</vt:lpstr>
      <vt:lpstr>Deadlock</vt:lpstr>
      <vt:lpstr>Deadlock</vt:lpstr>
      <vt:lpstr>Deadlock</vt:lpstr>
      <vt:lpstr>Deadlock example</vt:lpstr>
      <vt:lpstr>Possible states</vt:lpstr>
      <vt:lpstr>Why does this happen?</vt:lpstr>
      <vt:lpstr>Necessary conditions</vt:lpstr>
      <vt:lpstr>Livelock</vt:lpstr>
      <vt:lpstr>Livelock example</vt:lpstr>
      <vt:lpstr>Livelock on the previous slide</vt:lpstr>
      <vt:lpstr>Avoiding deadlock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1540</cp:revision>
  <dcterms:created xsi:type="dcterms:W3CDTF">2009-08-24T20:26:10Z</dcterms:created>
  <dcterms:modified xsi:type="dcterms:W3CDTF">2023-03-31T14:10:24Z</dcterms:modified>
</cp:coreProperties>
</file>